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FFFF"/>
    <a:srgbClr val="66CCFF"/>
    <a:srgbClr val="FFCCFF"/>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26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2138939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2453732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3471660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1964799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187926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821781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2859519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943806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3193256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160552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B7AF50-B660-4302-BA25-F6609BC41AAC}" type="datetimeFigureOut">
              <a:rPr kumimoji="1" lang="ja-JP" altLang="en-US" smtClean="0"/>
              <a:t>2024/5/28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1809457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DB7AF50-B660-4302-BA25-F6609BC41AAC}" type="datetimeFigureOut">
              <a:rPr kumimoji="1" lang="ja-JP" altLang="en-US" smtClean="0"/>
              <a:t>2024/5/28</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A7C0995A-5A10-402E-93DF-B3ADFE62D652}" type="slidenum">
              <a:rPr kumimoji="1" lang="ja-JP" altLang="en-US" smtClean="0"/>
              <a:t>‹#›</a:t>
            </a:fld>
            <a:endParaRPr kumimoji="1" lang="ja-JP" altLang="en-US"/>
          </a:p>
        </p:txBody>
      </p:sp>
    </p:spTree>
    <p:extLst>
      <p:ext uri="{BB962C8B-B14F-4D97-AF65-F5344CB8AC3E}">
        <p14:creationId xmlns:p14="http://schemas.microsoft.com/office/powerpoint/2010/main" val="24477721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額縁 3"/>
          <p:cNvSpPr/>
          <p:nvPr/>
        </p:nvSpPr>
        <p:spPr>
          <a:xfrm>
            <a:off x="0" y="485291"/>
            <a:ext cx="6858000" cy="810882"/>
          </a:xfrm>
          <a:prstGeom prst="bevel">
            <a:avLst/>
          </a:prstGeom>
          <a:solidFill>
            <a:srgbClr val="66CCFF"/>
          </a:solidFill>
          <a:ln>
            <a:solidFill>
              <a:schemeClr val="tx2">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3200" dirty="0">
                <a:latin typeface="HGP創英ﾌﾟﾚｾﾞﾝｽEB" panose="02020800000000000000" pitchFamily="18" charset="-128"/>
                <a:ea typeface="HGP創英ﾌﾟﾚｾﾞﾝｽEB" panose="02020800000000000000" pitchFamily="18" charset="-128"/>
              </a:rPr>
              <a:t>花園小学校　学校運営協議会　通信</a:t>
            </a:r>
          </a:p>
        </p:txBody>
      </p:sp>
      <p:sp>
        <p:nvSpPr>
          <p:cNvPr id="5" name="テキスト ボックス 4"/>
          <p:cNvSpPr txBox="1"/>
          <p:nvPr/>
        </p:nvSpPr>
        <p:spPr>
          <a:xfrm>
            <a:off x="4274127" y="136777"/>
            <a:ext cx="2541698" cy="338554"/>
          </a:xfrm>
          <a:prstGeom prst="rect">
            <a:avLst/>
          </a:prstGeom>
          <a:noFill/>
        </p:spPr>
        <p:txBody>
          <a:bodyPr wrap="square" rtlCol="0">
            <a:spAutoFit/>
          </a:bodyPr>
          <a:lstStyle/>
          <a:p>
            <a:pPr algn="r"/>
            <a:r>
              <a:rPr kumimoji="1" lang="ja-JP" altLang="en-US" sz="1600" dirty="0"/>
              <a:t>　</a:t>
            </a:r>
            <a:r>
              <a:rPr kumimoji="1" lang="ja-JP" altLang="en-US" sz="1600" dirty="0" smtClean="0"/>
              <a:t>令和</a:t>
            </a:r>
            <a:r>
              <a:rPr kumimoji="1" lang="ja-JP" altLang="en-US" sz="1600" dirty="0" smtClean="0"/>
              <a:t>６年</a:t>
            </a:r>
            <a:r>
              <a:rPr lang="ja-JP" altLang="en-US" sz="1600" dirty="0" smtClean="0"/>
              <a:t>５</a:t>
            </a:r>
            <a:r>
              <a:rPr kumimoji="1" lang="ja-JP" altLang="en-US" sz="1600" dirty="0" smtClean="0"/>
              <a:t>月</a:t>
            </a:r>
            <a:r>
              <a:rPr lang="ja-JP" altLang="en-US" sz="1600" dirty="0" smtClean="0"/>
              <a:t>３</a:t>
            </a:r>
            <a:r>
              <a:rPr lang="ja-JP" altLang="en-US" sz="1600" dirty="0"/>
              <a:t>０</a:t>
            </a:r>
            <a:r>
              <a:rPr kumimoji="1" lang="ja-JP" altLang="en-US" sz="1600" dirty="0" smtClean="0"/>
              <a:t>日（木）</a:t>
            </a:r>
            <a:endParaRPr kumimoji="1" lang="ja-JP" altLang="en-US" sz="1600" dirty="0"/>
          </a:p>
        </p:txBody>
      </p:sp>
      <p:sp>
        <p:nvSpPr>
          <p:cNvPr id="8" name="テキスト ボックス 7"/>
          <p:cNvSpPr txBox="1"/>
          <p:nvPr/>
        </p:nvSpPr>
        <p:spPr>
          <a:xfrm>
            <a:off x="0" y="1343801"/>
            <a:ext cx="6858000" cy="83099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1600" dirty="0"/>
              <a:t>　  </a:t>
            </a:r>
            <a:r>
              <a:rPr lang="ja-JP" altLang="en-US" sz="1600" dirty="0" smtClean="0"/>
              <a:t>５月２５日（土）</a:t>
            </a:r>
            <a:r>
              <a:rPr lang="ja-JP" altLang="en-US" sz="1600" dirty="0"/>
              <a:t>、校長室にて、</a:t>
            </a:r>
            <a:r>
              <a:rPr lang="ja-JP" altLang="en-US" sz="1600" dirty="0" smtClean="0"/>
              <a:t>第１回</a:t>
            </a:r>
            <a:r>
              <a:rPr lang="ja-JP" altLang="en-US" sz="1600" dirty="0"/>
              <a:t>学校運営協議会が開催されました。委員の皆様には、</a:t>
            </a:r>
            <a:r>
              <a:rPr lang="ja-JP" altLang="en-US" sz="1600" dirty="0" smtClean="0"/>
              <a:t>「今年度の学校経営方針」等に</a:t>
            </a:r>
            <a:r>
              <a:rPr lang="ja-JP" altLang="en-US" sz="1600" dirty="0"/>
              <a:t>ついて、貴重なご意見いただきました。次回は</a:t>
            </a:r>
            <a:r>
              <a:rPr lang="ja-JP" altLang="en-US" sz="1600" dirty="0" smtClean="0"/>
              <a:t>、</a:t>
            </a:r>
            <a:r>
              <a:rPr lang="ja-JP" altLang="en-US" sz="1600" dirty="0"/>
              <a:t>９</a:t>
            </a:r>
            <a:r>
              <a:rPr lang="ja-JP" altLang="en-US" sz="1600" dirty="0" smtClean="0"/>
              <a:t>月１１日（水）</a:t>
            </a:r>
            <a:r>
              <a:rPr lang="ja-JP" altLang="en-US" sz="1600" dirty="0"/>
              <a:t>を予定しております。</a:t>
            </a:r>
            <a:endParaRPr lang="en-US" altLang="ja-JP" sz="1600" dirty="0"/>
          </a:p>
        </p:txBody>
      </p:sp>
      <p:sp>
        <p:nvSpPr>
          <p:cNvPr id="14" name="テキスト ボックス 13"/>
          <p:cNvSpPr txBox="1"/>
          <p:nvPr/>
        </p:nvSpPr>
        <p:spPr>
          <a:xfrm>
            <a:off x="44717" y="4943232"/>
            <a:ext cx="6858000" cy="101566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1600" dirty="0"/>
              <a:t>　＜</a:t>
            </a:r>
            <a:r>
              <a:rPr lang="ja-JP" altLang="en-US" sz="1600" dirty="0" smtClean="0"/>
              <a:t>第１回</a:t>
            </a:r>
            <a:r>
              <a:rPr lang="ja-JP" altLang="en-US" sz="1600" dirty="0"/>
              <a:t>学校運営協議会　</a:t>
            </a:r>
            <a:r>
              <a:rPr lang="en-US" altLang="ja-JP" sz="1600" dirty="0" smtClean="0"/>
              <a:t>5/2</a:t>
            </a:r>
            <a:r>
              <a:rPr lang="en-US" altLang="ja-JP" sz="1600" dirty="0"/>
              <a:t>5</a:t>
            </a:r>
            <a:r>
              <a:rPr lang="en-US" altLang="ja-JP" sz="1600" dirty="0" smtClean="0"/>
              <a:t>(</a:t>
            </a:r>
            <a:r>
              <a:rPr lang="ja-JP" altLang="en-US" sz="1600" dirty="0" smtClean="0"/>
              <a:t>土</a:t>
            </a:r>
            <a:r>
              <a:rPr lang="en-US" altLang="ja-JP" sz="1600" dirty="0" smtClean="0"/>
              <a:t>)9:30</a:t>
            </a:r>
            <a:r>
              <a:rPr lang="ja-JP" altLang="en-US" sz="1600" dirty="0" smtClean="0"/>
              <a:t>～</a:t>
            </a:r>
            <a:r>
              <a:rPr lang="en-US" altLang="ja-JP" sz="1600" dirty="0" smtClean="0"/>
              <a:t>10:30【</a:t>
            </a:r>
            <a:r>
              <a:rPr lang="ja-JP" altLang="en-US" sz="1600" dirty="0"/>
              <a:t>運動会</a:t>
            </a:r>
            <a:r>
              <a:rPr lang="ja-JP" altLang="en-US" sz="1600" dirty="0" smtClean="0"/>
              <a:t>参観含む</a:t>
            </a:r>
            <a:r>
              <a:rPr lang="en-US" altLang="ja-JP" sz="1600" dirty="0" smtClean="0"/>
              <a:t>】</a:t>
            </a:r>
            <a:r>
              <a:rPr lang="ja-JP" altLang="en-US" sz="1600" dirty="0" smtClean="0"/>
              <a:t>＞</a:t>
            </a:r>
            <a:endParaRPr lang="en-US" altLang="ja-JP" sz="1600" dirty="0"/>
          </a:p>
          <a:p>
            <a:r>
              <a:rPr lang="en-US" altLang="ja-JP" sz="1600" dirty="0"/>
              <a:t>  </a:t>
            </a:r>
            <a:r>
              <a:rPr lang="ja-JP" altLang="en-US" sz="1600" dirty="0"/>
              <a:t>　</a:t>
            </a:r>
            <a:r>
              <a:rPr lang="ja-JP" altLang="en-US" sz="1400" dirty="0" smtClean="0"/>
              <a:t>令和</a:t>
            </a:r>
            <a:r>
              <a:rPr lang="ja-JP" altLang="en-US" sz="1400" dirty="0"/>
              <a:t>６</a:t>
            </a:r>
            <a:r>
              <a:rPr lang="ja-JP" altLang="en-US" sz="1400" dirty="0" smtClean="0"/>
              <a:t>年度学校経営方針について、</a:t>
            </a:r>
            <a:r>
              <a:rPr lang="ja-JP" altLang="en-US" sz="1400" dirty="0"/>
              <a:t>熟議を行いました。また</a:t>
            </a:r>
            <a:r>
              <a:rPr lang="ja-JP" altLang="en-US" sz="1400" dirty="0" smtClean="0"/>
              <a:t>、それぞれの視点から見た地域の様子等についても情報提供をいただきました。今後</a:t>
            </a:r>
            <a:r>
              <a:rPr lang="ja-JP" altLang="en-US" sz="1400" dirty="0"/>
              <a:t>の学校</a:t>
            </a:r>
            <a:r>
              <a:rPr lang="ja-JP" altLang="en-US" sz="1400" dirty="0" smtClean="0"/>
              <a:t>運営に生かして</a:t>
            </a:r>
            <a:r>
              <a:rPr lang="ja-JP" altLang="en-US" sz="1400" dirty="0"/>
              <a:t>いけるよう、努めてまいります。</a:t>
            </a:r>
            <a:endParaRPr lang="en-US" altLang="ja-JP" sz="1400" dirty="0"/>
          </a:p>
        </p:txBody>
      </p:sp>
      <p:sp>
        <p:nvSpPr>
          <p:cNvPr id="15" name="角丸四角形 14"/>
          <p:cNvSpPr/>
          <p:nvPr/>
        </p:nvSpPr>
        <p:spPr>
          <a:xfrm>
            <a:off x="44717" y="5981075"/>
            <a:ext cx="6754068" cy="3072984"/>
          </a:xfrm>
          <a:prstGeom prst="roundRect">
            <a:avLst>
              <a:gd name="adj" fmla="val 10659"/>
            </a:avLst>
          </a:prstGeom>
          <a:noFill/>
          <a:ln w="63500" cmpd="dbl">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400" dirty="0" smtClean="0">
                <a:solidFill>
                  <a:schemeClr val="tx1"/>
                </a:solidFill>
              </a:rPr>
              <a:t>◎令和６年度学校経営方針に関して</a:t>
            </a:r>
            <a:r>
              <a:rPr lang="ja-JP" altLang="en-US" sz="1400" dirty="0">
                <a:solidFill>
                  <a:schemeClr val="tx1"/>
                </a:solidFill>
              </a:rPr>
              <a:t>　＜委員の皆さまの</a:t>
            </a:r>
            <a:r>
              <a:rPr lang="ja-JP" altLang="en-US" sz="1400" dirty="0" smtClean="0">
                <a:solidFill>
                  <a:schemeClr val="tx1"/>
                </a:solidFill>
              </a:rPr>
              <a:t>ご意見等＞</a:t>
            </a:r>
            <a:endParaRPr lang="en-US" altLang="ja-JP" sz="1400" dirty="0" smtClean="0">
              <a:solidFill>
                <a:schemeClr val="tx1"/>
              </a:solidFill>
            </a:endParaRPr>
          </a:p>
          <a:p>
            <a:r>
              <a:rPr lang="ja-JP" altLang="en-US" sz="1400" dirty="0" smtClean="0">
                <a:solidFill>
                  <a:schemeClr val="tx1"/>
                </a:solidFill>
              </a:rPr>
              <a:t>・あいさつが少しずつ大きな声でできるようになっている。元気をもらっている。</a:t>
            </a:r>
            <a:endParaRPr lang="en-US" altLang="ja-JP" sz="1400" dirty="0" smtClean="0">
              <a:solidFill>
                <a:schemeClr val="tx1"/>
              </a:solidFill>
            </a:endParaRPr>
          </a:p>
          <a:p>
            <a:r>
              <a:rPr lang="ja-JP" altLang="en-US" sz="1400" dirty="0" smtClean="0">
                <a:solidFill>
                  <a:schemeClr val="tx1"/>
                </a:solidFill>
              </a:rPr>
              <a:t>・放課後子ども教室を今年度も行い、放課後の子どもの居場所づくりをしていく。</a:t>
            </a:r>
            <a:endParaRPr lang="en-US" altLang="ja-JP" sz="1400" dirty="0" smtClean="0">
              <a:solidFill>
                <a:schemeClr val="tx1"/>
              </a:solidFill>
            </a:endParaRPr>
          </a:p>
          <a:p>
            <a:r>
              <a:rPr lang="ja-JP" altLang="en-US" sz="1400" dirty="0">
                <a:solidFill>
                  <a:schemeClr val="tx1"/>
                </a:solidFill>
              </a:rPr>
              <a:t>・夏休みにわんぱくランドやキッズサイエンス等を開催予定。</a:t>
            </a:r>
          </a:p>
          <a:p>
            <a:r>
              <a:rPr lang="ja-JP" altLang="en-US" sz="1400" dirty="0">
                <a:solidFill>
                  <a:schemeClr val="tx1"/>
                </a:solidFill>
              </a:rPr>
              <a:t> </a:t>
            </a:r>
            <a:r>
              <a:rPr lang="ja-JP" altLang="en-US" sz="1400" dirty="0" smtClean="0">
                <a:solidFill>
                  <a:schemeClr val="tx1"/>
                </a:solidFill>
              </a:rPr>
              <a:t> 今年</a:t>
            </a:r>
            <a:r>
              <a:rPr lang="ja-JP" altLang="en-US" sz="1400" dirty="0">
                <a:solidFill>
                  <a:schemeClr val="tx1"/>
                </a:solidFill>
              </a:rPr>
              <a:t>の１月～青色防犯パトロールを再開させた。</a:t>
            </a:r>
            <a:r>
              <a:rPr lang="en-US" altLang="ja-JP" sz="1400" dirty="0">
                <a:solidFill>
                  <a:schemeClr val="tx1"/>
                </a:solidFill>
              </a:rPr>
              <a:t>(</a:t>
            </a:r>
            <a:r>
              <a:rPr lang="ja-JP" altLang="en-US" sz="1400" dirty="0">
                <a:solidFill>
                  <a:schemeClr val="tx1"/>
                </a:solidFill>
              </a:rPr>
              <a:t>火・木</a:t>
            </a:r>
            <a:r>
              <a:rPr lang="en-US" altLang="ja-JP" sz="1400" dirty="0">
                <a:solidFill>
                  <a:schemeClr val="tx1"/>
                </a:solidFill>
              </a:rPr>
              <a:t>)15:00</a:t>
            </a:r>
            <a:r>
              <a:rPr lang="ja-JP" altLang="en-US" sz="1400" dirty="0" smtClean="0">
                <a:solidFill>
                  <a:schemeClr val="tx1"/>
                </a:solidFill>
              </a:rPr>
              <a:t>～</a:t>
            </a:r>
            <a:endParaRPr lang="en-US" altLang="ja-JP" sz="1400" dirty="0" smtClean="0">
              <a:solidFill>
                <a:schemeClr val="tx1"/>
              </a:solidFill>
            </a:endParaRPr>
          </a:p>
          <a:p>
            <a:r>
              <a:rPr lang="ja-JP" altLang="en-US" sz="1400" dirty="0">
                <a:solidFill>
                  <a:schemeClr val="tx1"/>
                </a:solidFill>
              </a:rPr>
              <a:t>・地域の防犯として</a:t>
            </a:r>
            <a:r>
              <a:rPr lang="ja-JP" altLang="en-US" sz="1400" dirty="0" smtClean="0">
                <a:solidFill>
                  <a:schemeClr val="tx1"/>
                </a:solidFill>
              </a:rPr>
              <a:t>子どもの見守り</a:t>
            </a:r>
            <a:r>
              <a:rPr lang="ja-JP" altLang="en-US" sz="1400" dirty="0">
                <a:solidFill>
                  <a:schemeClr val="tx1"/>
                </a:solidFill>
              </a:rPr>
              <a:t>を行っている。　夏季：</a:t>
            </a:r>
            <a:r>
              <a:rPr lang="en-US" altLang="ja-JP" sz="1400" dirty="0">
                <a:solidFill>
                  <a:schemeClr val="tx1"/>
                </a:solidFill>
              </a:rPr>
              <a:t>18:00</a:t>
            </a:r>
            <a:r>
              <a:rPr lang="ja-JP" altLang="en-US" sz="1400" dirty="0">
                <a:solidFill>
                  <a:schemeClr val="tx1"/>
                </a:solidFill>
              </a:rPr>
              <a:t>～　冬季：</a:t>
            </a:r>
            <a:r>
              <a:rPr lang="en-US" altLang="ja-JP" sz="1400" dirty="0">
                <a:solidFill>
                  <a:schemeClr val="tx1"/>
                </a:solidFill>
              </a:rPr>
              <a:t>17:00</a:t>
            </a:r>
            <a:r>
              <a:rPr lang="ja-JP" altLang="en-US" sz="1400" dirty="0" smtClean="0">
                <a:solidFill>
                  <a:schemeClr val="tx1"/>
                </a:solidFill>
              </a:rPr>
              <a:t>～</a:t>
            </a:r>
            <a:endParaRPr lang="en-US" altLang="ja-JP" sz="1400" dirty="0" smtClean="0">
              <a:solidFill>
                <a:schemeClr val="tx1"/>
              </a:solidFill>
            </a:endParaRPr>
          </a:p>
          <a:p>
            <a:r>
              <a:rPr lang="ja-JP" altLang="en-US" sz="1400" dirty="0">
                <a:solidFill>
                  <a:schemeClr val="tx1"/>
                </a:solidFill>
              </a:rPr>
              <a:t>・毎朝、旗振りをしているが</a:t>
            </a:r>
            <a:r>
              <a:rPr lang="en-US" altLang="ja-JP" sz="1400" dirty="0">
                <a:solidFill>
                  <a:schemeClr val="tx1"/>
                </a:solidFill>
              </a:rPr>
              <a:t>1</a:t>
            </a:r>
            <a:r>
              <a:rPr lang="ja-JP" altLang="en-US" sz="1400" dirty="0">
                <a:solidFill>
                  <a:schemeClr val="tx1"/>
                </a:solidFill>
              </a:rPr>
              <a:t>年生に泣く子や両親に引っ張られて登校する姿が</a:t>
            </a:r>
            <a:r>
              <a:rPr lang="ja-JP" altLang="en-US" sz="1400" dirty="0" smtClean="0">
                <a:solidFill>
                  <a:schemeClr val="tx1"/>
                </a:solidFill>
              </a:rPr>
              <a:t>見られ　　　    </a:t>
            </a:r>
            <a:endParaRPr lang="en-US" altLang="ja-JP" sz="1400" dirty="0" smtClean="0">
              <a:solidFill>
                <a:schemeClr val="tx1"/>
              </a:solidFill>
            </a:endParaRPr>
          </a:p>
          <a:p>
            <a:r>
              <a:rPr lang="en-US" altLang="ja-JP" sz="1400" dirty="0">
                <a:solidFill>
                  <a:schemeClr val="tx1"/>
                </a:solidFill>
              </a:rPr>
              <a:t> </a:t>
            </a:r>
            <a:r>
              <a:rPr lang="en-US" altLang="ja-JP" sz="1400" dirty="0" smtClean="0">
                <a:solidFill>
                  <a:schemeClr val="tx1"/>
                </a:solidFill>
              </a:rPr>
              <a:t> </a:t>
            </a:r>
            <a:r>
              <a:rPr lang="ja-JP" altLang="en-US" sz="1400" dirty="0" err="1" smtClean="0">
                <a:solidFill>
                  <a:schemeClr val="tx1"/>
                </a:solidFill>
              </a:rPr>
              <a:t>るので</a:t>
            </a:r>
            <a:r>
              <a:rPr lang="ja-JP" altLang="en-US" sz="1400" dirty="0">
                <a:solidFill>
                  <a:schemeClr val="tx1"/>
                </a:solidFill>
              </a:rPr>
              <a:t>心配。暑さ対策をしてほしい</a:t>
            </a:r>
            <a:r>
              <a:rPr lang="ja-JP" altLang="en-US" sz="1400" dirty="0" smtClean="0">
                <a:solidFill>
                  <a:schemeClr val="tx1"/>
                </a:solidFill>
              </a:rPr>
              <a:t>。</a:t>
            </a:r>
            <a:endParaRPr lang="en-US" altLang="ja-JP" sz="1400" dirty="0" smtClean="0">
              <a:solidFill>
                <a:schemeClr val="tx1"/>
              </a:solidFill>
            </a:endParaRPr>
          </a:p>
          <a:p>
            <a:pPr lvl="0"/>
            <a:r>
              <a:rPr lang="ja-JP" altLang="en-US" sz="1400" dirty="0" smtClean="0">
                <a:solidFill>
                  <a:schemeClr val="tx1"/>
                </a:solidFill>
              </a:rPr>
              <a:t>・今年度は全体でやる運動会にしていただきありがたい。力を合わせてやる意義や思　　   </a:t>
            </a:r>
            <a:endParaRPr lang="en-US" altLang="ja-JP" sz="1400" dirty="0" smtClean="0">
              <a:solidFill>
                <a:schemeClr val="tx1"/>
              </a:solidFill>
            </a:endParaRPr>
          </a:p>
          <a:p>
            <a:pPr lvl="0"/>
            <a:r>
              <a:rPr lang="en-US" altLang="ja-JP" sz="1400" dirty="0">
                <a:solidFill>
                  <a:schemeClr val="tx1"/>
                </a:solidFill>
              </a:rPr>
              <a:t> </a:t>
            </a:r>
            <a:r>
              <a:rPr lang="en-US" altLang="ja-JP" sz="1400" dirty="0" smtClean="0">
                <a:solidFill>
                  <a:schemeClr val="tx1"/>
                </a:solidFill>
              </a:rPr>
              <a:t> </a:t>
            </a:r>
            <a:r>
              <a:rPr lang="ja-JP" altLang="en-US" sz="1400" dirty="0" smtClean="0">
                <a:solidFill>
                  <a:schemeClr val="tx1"/>
                </a:solidFill>
              </a:rPr>
              <a:t>い出ができた。→</a:t>
            </a:r>
            <a:r>
              <a:rPr lang="ja-JP" altLang="ja-JP" sz="1400" kern="100" dirty="0">
                <a:solidFill>
                  <a:prstClr val="black"/>
                </a:solidFill>
                <a:ea typeface="ＭＳ ゴシック" panose="020B0609070205080204" pitchFamily="49" charset="-128"/>
                <a:cs typeface="Times New Roman" panose="02020603050405020304" pitchFamily="18" charset="0"/>
              </a:rPr>
              <a:t>「元気と笑顔　夢と挑戦　花小愛</a:t>
            </a:r>
            <a:r>
              <a:rPr lang="ja-JP" altLang="ja-JP" sz="1400" kern="100" dirty="0" smtClean="0">
                <a:solidFill>
                  <a:prstClr val="black"/>
                </a:solidFill>
                <a:ea typeface="ＭＳ ゴシック" panose="020B0609070205080204" pitchFamily="49" charset="-128"/>
                <a:cs typeface="Times New Roman" panose="02020603050405020304" pitchFamily="18" charset="0"/>
              </a:rPr>
              <a:t>」</a:t>
            </a:r>
            <a:r>
              <a:rPr lang="ja-JP" altLang="en-US" sz="1400" kern="100" dirty="0" smtClean="0">
                <a:solidFill>
                  <a:prstClr val="black"/>
                </a:solidFill>
                <a:ea typeface="ＭＳ ゴシック" panose="020B0609070205080204" pitchFamily="49" charset="-128"/>
                <a:cs typeface="Times New Roman" panose="02020603050405020304" pitchFamily="18" charset="0"/>
              </a:rPr>
              <a:t>につながる。</a:t>
            </a:r>
            <a:endParaRPr lang="en-US" altLang="ja-JP" sz="1400" dirty="0">
              <a:solidFill>
                <a:prstClr val="black"/>
              </a:solidFill>
              <a:latin typeface="ＭＳ Ｐゴシック" panose="020B0600070205080204" pitchFamily="50" charset="-128"/>
            </a:endParaRPr>
          </a:p>
          <a:p>
            <a:r>
              <a:rPr lang="ja-JP" altLang="en-US" sz="1100" dirty="0">
                <a:solidFill>
                  <a:schemeClr val="tx1"/>
                </a:solidFill>
              </a:rPr>
              <a:t>　</a:t>
            </a:r>
            <a:r>
              <a:rPr lang="ja-JP" altLang="en-US" sz="1400" dirty="0">
                <a:solidFill>
                  <a:schemeClr val="tx1"/>
                </a:solidFill>
              </a:rPr>
              <a:t>家</a:t>
            </a:r>
            <a:r>
              <a:rPr lang="ja-JP" altLang="en-US" sz="1400" dirty="0" smtClean="0">
                <a:solidFill>
                  <a:schemeClr val="tx1"/>
                </a:solidFill>
              </a:rPr>
              <a:t>でも無言清掃に</a:t>
            </a:r>
            <a:r>
              <a:rPr lang="ja-JP" altLang="en-US" sz="1400" dirty="0" smtClean="0">
                <a:solidFill>
                  <a:schemeClr val="tx1"/>
                </a:solidFill>
              </a:rPr>
              <a:t>取り組む</a:t>
            </a:r>
            <a:r>
              <a:rPr lang="ja-JP" altLang="en-US" sz="1400" dirty="0">
                <a:solidFill>
                  <a:schemeClr val="tx1"/>
                </a:solidFill>
              </a:rPr>
              <a:t>姿が見られた。是非、続けてほしい</a:t>
            </a:r>
            <a:r>
              <a:rPr lang="ja-JP" altLang="en-US" sz="1400" dirty="0" smtClean="0">
                <a:solidFill>
                  <a:schemeClr val="tx1"/>
                </a:solidFill>
              </a:rPr>
              <a:t>。</a:t>
            </a:r>
            <a:endParaRPr lang="en-US" altLang="ja-JP" sz="1400" dirty="0" smtClean="0">
              <a:solidFill>
                <a:schemeClr val="tx1"/>
              </a:solidFill>
            </a:endParaRPr>
          </a:p>
          <a:p>
            <a:r>
              <a:rPr lang="ja-JP" altLang="en-US" sz="1400" dirty="0">
                <a:solidFill>
                  <a:schemeClr val="tx1"/>
                </a:solidFill>
              </a:rPr>
              <a:t>・「安心、安全、</a:t>
            </a:r>
            <a:r>
              <a:rPr lang="ja-JP" altLang="en-US" sz="1400" dirty="0" smtClean="0">
                <a:solidFill>
                  <a:schemeClr val="tx1"/>
                </a:solidFill>
              </a:rPr>
              <a:t>子どもたち</a:t>
            </a:r>
            <a:r>
              <a:rPr lang="ja-JP" altLang="en-US" sz="1400" dirty="0">
                <a:solidFill>
                  <a:schemeClr val="tx1"/>
                </a:solidFill>
              </a:rPr>
              <a:t>が主役」の学校を目指していく。</a:t>
            </a:r>
          </a:p>
          <a:p>
            <a:r>
              <a:rPr lang="ja-JP" altLang="en-US" sz="1400" dirty="0">
                <a:solidFill>
                  <a:schemeClr val="tx1"/>
                </a:solidFill>
              </a:rPr>
              <a:t>・保護者、地域も花園小を愛していただけるように努力していく。</a:t>
            </a:r>
          </a:p>
          <a:p>
            <a:endParaRPr lang="en-US" altLang="ja-JP" sz="1600" dirty="0" smtClean="0">
              <a:solidFill>
                <a:schemeClr val="tx1"/>
              </a:solidFill>
            </a:endParaRPr>
          </a:p>
        </p:txBody>
      </p:sp>
      <p:sp>
        <p:nvSpPr>
          <p:cNvPr id="16" name="角丸四角形 15"/>
          <p:cNvSpPr/>
          <p:nvPr/>
        </p:nvSpPr>
        <p:spPr>
          <a:xfrm>
            <a:off x="148649" y="2123340"/>
            <a:ext cx="6650136" cy="1061950"/>
          </a:xfrm>
          <a:prstGeom prst="roundRect">
            <a:avLst/>
          </a:prstGeom>
          <a:solidFill>
            <a:srgbClr val="66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pPr>
            <a:r>
              <a:rPr kumimoji="1" lang="en-US" altLang="ja-JP" sz="1400" dirty="0">
                <a:solidFill>
                  <a:sysClr val="windowText" lastClr="000000"/>
                </a:solidFill>
              </a:rPr>
              <a:t>【</a:t>
            </a:r>
            <a:r>
              <a:rPr kumimoji="1" lang="ja-JP" altLang="en-US" sz="1400" dirty="0" smtClean="0">
                <a:solidFill>
                  <a:sysClr val="windowText" lastClr="000000"/>
                </a:solidFill>
              </a:rPr>
              <a:t>令和６年度</a:t>
            </a:r>
            <a:r>
              <a:rPr kumimoji="1" lang="ja-JP" altLang="en-US" sz="1400" dirty="0">
                <a:solidFill>
                  <a:sysClr val="windowText" lastClr="000000"/>
                </a:solidFill>
              </a:rPr>
              <a:t>学校運営協</a:t>
            </a:r>
            <a:r>
              <a:rPr kumimoji="1" lang="ja-JP" altLang="en-US" sz="1400" dirty="0" smtClean="0">
                <a:solidFill>
                  <a:sysClr val="windowText" lastClr="000000"/>
                </a:solidFill>
              </a:rPr>
              <a:t>議会構成員</a:t>
            </a:r>
            <a:r>
              <a:rPr kumimoji="1" lang="en-US" altLang="ja-JP" sz="1400" dirty="0" smtClean="0">
                <a:solidFill>
                  <a:sysClr val="windowText" lastClr="000000"/>
                </a:solidFill>
              </a:rPr>
              <a:t>】</a:t>
            </a:r>
            <a:r>
              <a:rPr kumimoji="1" lang="ja-JP" altLang="en-US" sz="1400" dirty="0">
                <a:solidFill>
                  <a:sysClr val="windowText" lastClr="000000"/>
                </a:solidFill>
              </a:rPr>
              <a:t>　（敬称略）</a:t>
            </a:r>
            <a:endParaRPr kumimoji="1" lang="en-US" altLang="ja-JP" sz="1400" dirty="0">
              <a:solidFill>
                <a:sysClr val="windowText" lastClr="000000"/>
              </a:solidFill>
            </a:endParaRPr>
          </a:p>
          <a:p>
            <a:pPr>
              <a:lnSpc>
                <a:spcPts val="2000"/>
              </a:lnSpc>
            </a:pPr>
            <a:r>
              <a:rPr lang="ja-JP" altLang="en-US" sz="1400" dirty="0" smtClean="0">
                <a:solidFill>
                  <a:sysClr val="windowText" lastClr="000000"/>
                </a:solidFill>
              </a:rPr>
              <a:t>　　会長：　河田　耕一</a:t>
            </a:r>
            <a:r>
              <a:rPr lang="ja-JP" altLang="en-US" sz="1400" dirty="0">
                <a:solidFill>
                  <a:sysClr val="windowText" lastClr="000000"/>
                </a:solidFill>
              </a:rPr>
              <a:t>　　</a:t>
            </a:r>
            <a:r>
              <a:rPr lang="ja-JP" altLang="en-US" sz="1400" dirty="0" smtClean="0">
                <a:solidFill>
                  <a:sysClr val="windowText" lastClr="000000"/>
                </a:solidFill>
              </a:rPr>
              <a:t>　　副会長：　村尾　正子</a:t>
            </a:r>
            <a:endParaRPr lang="en-US" altLang="ja-JP" sz="1400" dirty="0">
              <a:solidFill>
                <a:sysClr val="windowText" lastClr="000000"/>
              </a:solidFill>
            </a:endParaRPr>
          </a:p>
          <a:p>
            <a:pPr>
              <a:lnSpc>
                <a:spcPts val="2000"/>
              </a:lnSpc>
            </a:pPr>
            <a:r>
              <a:rPr kumimoji="1" lang="ja-JP" altLang="en-US" sz="1400" dirty="0" smtClean="0">
                <a:solidFill>
                  <a:sysClr val="windowText" lastClr="000000"/>
                </a:solidFill>
              </a:rPr>
              <a:t>　　委員：</a:t>
            </a:r>
            <a:r>
              <a:rPr lang="ja-JP" altLang="en-US" sz="1400" dirty="0">
                <a:solidFill>
                  <a:sysClr val="windowText" lastClr="000000"/>
                </a:solidFill>
              </a:rPr>
              <a:t>　</a:t>
            </a:r>
            <a:r>
              <a:rPr lang="ja-JP" altLang="en-US" sz="1400" dirty="0" smtClean="0">
                <a:solidFill>
                  <a:sysClr val="windowText" lastClr="000000"/>
                </a:solidFill>
              </a:rPr>
              <a:t>大沢　佳子　　　　越智　久美子</a:t>
            </a:r>
            <a:r>
              <a:rPr lang="ja-JP" altLang="en-US" sz="1400" dirty="0">
                <a:solidFill>
                  <a:sysClr val="windowText" lastClr="000000"/>
                </a:solidFill>
              </a:rPr>
              <a:t>　</a:t>
            </a:r>
            <a:r>
              <a:rPr lang="ja-JP" altLang="en-US" sz="1400" dirty="0" smtClean="0">
                <a:solidFill>
                  <a:sysClr val="windowText" lastClr="000000"/>
                </a:solidFill>
              </a:rPr>
              <a:t>　　　番場　</a:t>
            </a:r>
            <a:r>
              <a:rPr kumimoji="1" lang="ja-JP" altLang="en-US" sz="1400" dirty="0" smtClean="0">
                <a:solidFill>
                  <a:sysClr val="windowText" lastClr="000000"/>
                </a:solidFill>
              </a:rPr>
              <a:t>利州</a:t>
            </a:r>
            <a:r>
              <a:rPr lang="ja-JP" altLang="en-US" sz="1400" dirty="0">
                <a:solidFill>
                  <a:sysClr val="windowText" lastClr="000000"/>
                </a:solidFill>
              </a:rPr>
              <a:t>　</a:t>
            </a:r>
            <a:r>
              <a:rPr lang="ja-JP" altLang="en-US" sz="1400" dirty="0" smtClean="0">
                <a:solidFill>
                  <a:sysClr val="windowText" lastClr="000000"/>
                </a:solidFill>
              </a:rPr>
              <a:t>　　　</a:t>
            </a:r>
            <a:r>
              <a:rPr lang="ja-JP" altLang="en-US" sz="1400" dirty="0">
                <a:solidFill>
                  <a:sysClr val="windowText" lastClr="000000"/>
                </a:solidFill>
              </a:rPr>
              <a:t>清水　栄一</a:t>
            </a:r>
            <a:r>
              <a:rPr kumimoji="1" lang="ja-JP" altLang="en-US" sz="1400" dirty="0" smtClean="0">
                <a:solidFill>
                  <a:sysClr val="windowText" lastClr="000000"/>
                </a:solidFill>
              </a:rPr>
              <a:t>　</a:t>
            </a:r>
            <a:r>
              <a:rPr kumimoji="1" lang="ja-JP" altLang="en-US" sz="1400" dirty="0">
                <a:solidFill>
                  <a:sysClr val="windowText" lastClr="000000"/>
                </a:solidFill>
              </a:rPr>
              <a:t>　</a:t>
            </a:r>
            <a:r>
              <a:rPr lang="ja-JP" altLang="en-US" sz="1400" dirty="0" smtClean="0">
                <a:solidFill>
                  <a:sysClr val="windowText" lastClr="000000"/>
                </a:solidFill>
              </a:rPr>
              <a:t>　</a:t>
            </a:r>
            <a:endParaRPr lang="en-US" altLang="ja-JP" sz="1400" dirty="0" smtClean="0">
              <a:solidFill>
                <a:sysClr val="windowText" lastClr="000000"/>
              </a:solidFill>
            </a:endParaRPr>
          </a:p>
          <a:p>
            <a:pPr>
              <a:lnSpc>
                <a:spcPts val="2000"/>
              </a:lnSpc>
            </a:pPr>
            <a:r>
              <a:rPr lang="ja-JP" altLang="en-US" sz="1400" dirty="0">
                <a:solidFill>
                  <a:sysClr val="windowText" lastClr="000000"/>
                </a:solidFill>
              </a:rPr>
              <a:t>　</a:t>
            </a:r>
            <a:r>
              <a:rPr lang="ja-JP" altLang="en-US" sz="1400" dirty="0" smtClean="0">
                <a:solidFill>
                  <a:sysClr val="windowText" lastClr="000000"/>
                </a:solidFill>
              </a:rPr>
              <a:t>　　　</a:t>
            </a:r>
            <a:r>
              <a:rPr lang="ja-JP" altLang="en-US" sz="1200" dirty="0" smtClean="0">
                <a:solidFill>
                  <a:sysClr val="windowText" lastClr="000000"/>
                </a:solidFill>
              </a:rPr>
              <a:t>　　</a:t>
            </a:r>
            <a:r>
              <a:rPr lang="ja-JP" altLang="en-US" sz="1400" dirty="0" smtClean="0">
                <a:solidFill>
                  <a:sysClr val="windowText" lastClr="000000"/>
                </a:solidFill>
              </a:rPr>
              <a:t>　</a:t>
            </a:r>
            <a:r>
              <a:rPr lang="ja-JP" altLang="en-US" sz="1400" dirty="0">
                <a:solidFill>
                  <a:sysClr val="windowText" lastClr="000000"/>
                </a:solidFill>
              </a:rPr>
              <a:t>田邊　憲治</a:t>
            </a:r>
            <a:r>
              <a:rPr kumimoji="1" lang="ja-JP" altLang="en-US" sz="1400" dirty="0" smtClean="0">
                <a:solidFill>
                  <a:sysClr val="windowText" lastClr="000000"/>
                </a:solidFill>
              </a:rPr>
              <a:t>　　　　小林　毅　　</a:t>
            </a:r>
            <a:endParaRPr kumimoji="1" lang="ja-JP" altLang="en-US" sz="1400" dirty="0">
              <a:solidFill>
                <a:sysClr val="windowText" lastClr="000000"/>
              </a:solidFill>
            </a:endParaRPr>
          </a:p>
        </p:txBody>
      </p:sp>
      <p:sp>
        <p:nvSpPr>
          <p:cNvPr id="2" name="テキスト ボックス 1">
            <a:extLst>
              <a:ext uri="{FF2B5EF4-FFF2-40B4-BE49-F238E27FC236}">
                <a16:creationId xmlns:a16="http://schemas.microsoft.com/office/drawing/2014/main" id="{2C3454F0-3AC8-73ED-DEC2-668619D59142}"/>
              </a:ext>
            </a:extLst>
          </p:cNvPr>
          <p:cNvSpPr txBox="1"/>
          <p:nvPr/>
        </p:nvSpPr>
        <p:spPr>
          <a:xfrm>
            <a:off x="148649" y="3283731"/>
            <a:ext cx="4351633" cy="1631216"/>
          </a:xfrm>
          <a:prstGeom prst="rect">
            <a:avLst/>
          </a:prstGeom>
          <a:noFill/>
          <a:ln w="22225">
            <a:solidFill>
              <a:srgbClr val="0000FF"/>
            </a:solidFill>
          </a:ln>
        </p:spPr>
        <p:txBody>
          <a:bodyPr wrap="square" rtlCol="0">
            <a:spAutoFit/>
          </a:bodyPr>
          <a:lstStyle/>
          <a:p>
            <a:r>
              <a:rPr kumimoji="1" lang="ja-JP" altLang="en-US" sz="1200" dirty="0" smtClean="0">
                <a:solidFill>
                  <a:srgbClr val="0000FF"/>
                </a:solidFill>
                <a:latin typeface="+mn-ea"/>
              </a:rPr>
              <a:t>今年度の経営方針</a:t>
            </a:r>
            <a:endParaRPr kumimoji="1" lang="en-US" altLang="ja-JP" sz="1200" dirty="0">
              <a:solidFill>
                <a:srgbClr val="0000FF"/>
              </a:solidFill>
              <a:latin typeface="+mn-ea"/>
            </a:endParaRPr>
          </a:p>
          <a:p>
            <a:r>
              <a:rPr lang="ja-JP" altLang="en-US" sz="1100" dirty="0" smtClean="0">
                <a:latin typeface="+mn-ea"/>
              </a:rPr>
              <a:t>○学校教育目標</a:t>
            </a:r>
            <a:endParaRPr lang="en-US" altLang="ja-JP" sz="1100" dirty="0" smtClean="0">
              <a:latin typeface="+mn-ea"/>
            </a:endParaRPr>
          </a:p>
          <a:p>
            <a:r>
              <a:rPr lang="ja-JP" altLang="en-US" sz="1100" dirty="0" smtClean="0">
                <a:latin typeface="+mn-ea"/>
              </a:rPr>
              <a:t>　　ふるさとを愛し、夢をはぐくむ学校</a:t>
            </a:r>
            <a:endParaRPr lang="en-US" altLang="ja-JP" sz="1100" dirty="0">
              <a:latin typeface="+mn-ea"/>
            </a:endParaRPr>
          </a:p>
          <a:p>
            <a:r>
              <a:rPr lang="ja-JP" altLang="en-US" sz="1100" dirty="0" smtClean="0">
                <a:latin typeface="+mn-ea"/>
              </a:rPr>
              <a:t>　　　元気と笑顔があふれ　学校が楽しいといえる児童</a:t>
            </a:r>
            <a:r>
              <a:rPr lang="en-US" altLang="ja-JP" sz="1100" dirty="0" smtClean="0">
                <a:latin typeface="+mn-ea"/>
              </a:rPr>
              <a:t>100</a:t>
            </a:r>
            <a:r>
              <a:rPr lang="ja-JP" altLang="en-US" sz="1100" dirty="0" smtClean="0">
                <a:latin typeface="+mn-ea"/>
              </a:rPr>
              <a:t>％を目指して</a:t>
            </a:r>
            <a:endParaRPr lang="en-US" altLang="ja-JP" sz="1100" dirty="0" smtClean="0">
              <a:latin typeface="+mn-ea"/>
            </a:endParaRPr>
          </a:p>
          <a:p>
            <a:r>
              <a:rPr kumimoji="1" lang="ja-JP" altLang="en-US" sz="1100" dirty="0" smtClean="0">
                <a:latin typeface="+mn-ea"/>
              </a:rPr>
              <a:t>　　　合い言葉を</a:t>
            </a:r>
            <a:r>
              <a:rPr lang="ja-JP" altLang="ja-JP" sz="1100" kern="100" dirty="0">
                <a:ea typeface="ＭＳ ゴシック" panose="020B0609070205080204" pitchFamily="49" charset="-128"/>
                <a:cs typeface="Times New Roman" panose="02020603050405020304" pitchFamily="18" charset="0"/>
              </a:rPr>
              <a:t>「元気と笑顔　夢と挑戦　花小愛」</a:t>
            </a:r>
            <a:endParaRPr kumimoji="1" lang="en-US" altLang="ja-JP" sz="1100" dirty="0">
              <a:latin typeface="+mn-ea"/>
            </a:endParaRPr>
          </a:p>
          <a:p>
            <a:r>
              <a:rPr kumimoji="1" lang="ja-JP" altLang="en-US" sz="1100" dirty="0" smtClean="0">
                <a:latin typeface="+mn-ea"/>
              </a:rPr>
              <a:t>○学校経営方針</a:t>
            </a:r>
            <a:endParaRPr kumimoji="1" lang="en-US" altLang="ja-JP" sz="1100" dirty="0" smtClean="0">
              <a:latin typeface="+mn-ea"/>
            </a:endParaRPr>
          </a:p>
          <a:p>
            <a:r>
              <a:rPr kumimoji="1" lang="ja-JP" altLang="en-US" sz="1100" dirty="0" smtClean="0">
                <a:latin typeface="+mn-ea"/>
              </a:rPr>
              <a:t>　・伝統と革新　　　</a:t>
            </a:r>
            <a:r>
              <a:rPr lang="ja-JP" altLang="en-US" sz="1100" dirty="0" smtClean="0">
                <a:latin typeface="+mn-ea"/>
              </a:rPr>
              <a:t>・連携と協働　　　・深化と進化</a:t>
            </a:r>
            <a:endParaRPr lang="en-US" altLang="ja-JP" sz="1050" dirty="0">
              <a:latin typeface="+mn-ea"/>
            </a:endParaRPr>
          </a:p>
          <a:p>
            <a:r>
              <a:rPr lang="ja-JP" altLang="en-US" sz="1100" dirty="0" smtClean="0">
                <a:latin typeface="+mn-ea"/>
              </a:rPr>
              <a:t>○本年度の重点</a:t>
            </a:r>
            <a:endParaRPr lang="en-US" altLang="ja-JP" sz="1100" dirty="0" smtClean="0">
              <a:latin typeface="+mn-ea"/>
            </a:endParaRPr>
          </a:p>
          <a:p>
            <a:r>
              <a:rPr kumimoji="1" lang="ja-JP" altLang="en-US" sz="1100" dirty="0" smtClean="0">
                <a:latin typeface="+mn-ea"/>
              </a:rPr>
              <a:t>　・立腰教育　　　・感情交流　　　・運動習慣　　　・無言清掃</a:t>
            </a:r>
            <a:endParaRPr kumimoji="1" lang="en-US" altLang="ja-JP" sz="1100" dirty="0" smtClean="0">
              <a:latin typeface="+mn-ea"/>
            </a:endParaRPr>
          </a:p>
        </p:txBody>
      </p:sp>
      <p:pic>
        <p:nvPicPr>
          <p:cNvPr id="6" name="図 5"/>
          <p:cNvPicPr>
            <a:picLocks noChangeAspect="1"/>
          </p:cNvPicPr>
          <p:nvPr/>
        </p:nvPicPr>
        <p:blipFill rotWithShape="1">
          <a:blip r:embed="rId2" cstate="print">
            <a:extLst>
              <a:ext uri="{28A0092B-C50C-407E-A947-70E740481C1C}">
                <a14:useLocalDpi xmlns:a14="http://schemas.microsoft.com/office/drawing/2010/main" val="0"/>
              </a:ext>
            </a:extLst>
          </a:blip>
          <a:srcRect l="6558" t="9198" b="14736"/>
          <a:stretch/>
        </p:blipFill>
        <p:spPr>
          <a:xfrm>
            <a:off x="4574584" y="3262633"/>
            <a:ext cx="2224201" cy="1695589"/>
          </a:xfrm>
          <a:prstGeom prst="rect">
            <a:avLst/>
          </a:prstGeom>
        </p:spPr>
      </p:pic>
    </p:spTree>
    <p:extLst>
      <p:ext uri="{BB962C8B-B14F-4D97-AF65-F5344CB8AC3E}">
        <p14:creationId xmlns:p14="http://schemas.microsoft.com/office/powerpoint/2010/main" val="4059571782"/>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674</TotalTime>
  <Words>560</Words>
  <Application>Microsoft Office PowerPoint</Application>
  <PresentationFormat>画面に合わせる (4:3)</PresentationFormat>
  <Paragraphs>31</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HGP創英ﾌﾟﾚｾﾞﾝｽEB</vt:lpstr>
      <vt:lpstr>ＭＳ Ｐゴシック</vt:lpstr>
      <vt:lpstr>ＭＳ ゴシック</vt:lpstr>
      <vt:lpstr>Arial</vt:lpstr>
      <vt:lpstr>Calibri</vt:lpstr>
      <vt:lpstr>Calibri Light</vt:lpstr>
      <vt:lpstr>Times New Roman</vt:lpstr>
      <vt:lpstr>Office Theme</vt:lpstr>
      <vt:lpstr>PowerPoint プレゼンテーション</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深谷市教育委員会</dc:creator>
  <cp:lastModifiedBy>花園小学校_教務主任</cp:lastModifiedBy>
  <cp:revision>70</cp:revision>
  <cp:lastPrinted>2022-09-20T00:15:45Z</cp:lastPrinted>
  <dcterms:created xsi:type="dcterms:W3CDTF">2019-07-16T02:49:17Z</dcterms:created>
  <dcterms:modified xsi:type="dcterms:W3CDTF">2024-05-28T08:26:40Z</dcterms:modified>
</cp:coreProperties>
</file>